
<file path=[Content_Types].xml><?xml version="1.0" encoding="utf-8"?>
<Types xmlns="http://schemas.openxmlformats.org/package/2006/content-types">
  <Override PartName="/ppt/slideLayouts/slideLayout18.xml" ContentType="application/vnd.openxmlformats-officedocument.presentationml.slideLayout+xml"/>
  <Override PartName="/ppt/slideLayouts/slideLayout1.xml" ContentType="application/vnd.openxmlformats-officedocument.presentationml.slideLayout+xml"/>
  <Default Extension="png" ContentType="image/png"/>
  <Override PartName="/ppt/charts/chart1.xml" ContentType="application/vnd.openxmlformats-officedocument.drawingml.char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slideLayouts/slideLayout16.xml" ContentType="application/vnd.openxmlformats-officedocument.presentationml.slideLayout+xml"/>
  <Default Extension="jpeg" ContentType="image/jpeg"/>
  <Default Extension="rels" ContentType="application/vnd.openxmlformats-package.relationships+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Default Extension="xlsx" ContentType="application/vnd.openxmlformats-officedocument.spreadsheetml.sheet"/>
  <Override PartName="/ppt/slides/slide12.xml" ContentType="application/vnd.openxmlformats-officedocument.presentationml.slide+xml"/>
  <Default Extension="bin" ContentType="application/vnd.openxmlformats-officedocument.presentationml.printerSettings"/>
  <Override PartName="/ppt/slideLayouts/slideLayout17.xml" ContentType="application/vnd.openxmlformats-officedocument.presentationml.slideLayout+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72" r:id="rId9"/>
    <p:sldId id="263" r:id="rId10"/>
    <p:sldId id="264"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18"/>
  <c:chart>
    <c:title>
      <c:tx>
        <c:rich>
          <a:bodyPr/>
          <a:lstStyle/>
          <a:p>
            <a:pPr>
              <a:defRPr/>
            </a:pPr>
            <a:r>
              <a:rPr lang="en-US" dirty="0" smtClean="0"/>
              <a:t>Treatments</a:t>
            </a:r>
            <a:r>
              <a:rPr lang="en-US" baseline="0" dirty="0" smtClean="0"/>
              <a:t> methods</a:t>
            </a:r>
            <a:endParaRPr lang="en-US" dirty="0"/>
          </a:p>
        </c:rich>
      </c:tx>
      <c:layout/>
    </c:title>
    <c:view3D>
      <c:rotX val="30"/>
      <c:perspective val="30"/>
    </c:view3D>
    <c:plotArea>
      <c:layout/>
      <c:pie3DChart>
        <c:varyColors val="1"/>
        <c:ser>
          <c:idx val="0"/>
          <c:order val="0"/>
          <c:tx>
            <c:strRef>
              <c:f>Sheet1!$B$1</c:f>
              <c:strCache>
                <c:ptCount val="1"/>
                <c:pt idx="0">
                  <c:v>Sales</c:v>
                </c:pt>
              </c:strCache>
            </c:strRef>
          </c:tx>
          <c:explosion val="25"/>
          <c:cat>
            <c:strRef>
              <c:f>Sheet1!$A$2:$A$5</c:f>
              <c:strCache>
                <c:ptCount val="4"/>
                <c:pt idx="0">
                  <c:v>Acupuncture</c:v>
                </c:pt>
                <c:pt idx="1">
                  <c:v>Fytotherapy</c:v>
                </c:pt>
                <c:pt idx="2">
                  <c:v>Tuina</c:v>
                </c:pt>
                <c:pt idx="3">
                  <c:v>Others</c:v>
                </c:pt>
              </c:strCache>
            </c:strRef>
          </c:cat>
          <c:val>
            <c:numRef>
              <c:f>Sheet1!$B$2:$B$5</c:f>
              <c:numCache>
                <c:formatCode>General</c:formatCode>
                <c:ptCount val="4"/>
                <c:pt idx="0">
                  <c:v>5.5</c:v>
                </c:pt>
                <c:pt idx="1">
                  <c:v>2.0</c:v>
                </c:pt>
                <c:pt idx="2">
                  <c:v>1.5</c:v>
                </c:pt>
                <c:pt idx="3">
                  <c:v>1.0</c:v>
                </c:pt>
              </c:numCache>
            </c:numRef>
          </c:val>
        </c:ser>
      </c:pie3DChart>
    </c:plotArea>
    <c:legend>
      <c:legendPos val="r"/>
      <c:layout/>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cs-CZ"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513EDCA6-D06A-AF48-ABF2-D6EE206F3ECA}" type="datetimeFigureOut">
              <a:rPr lang="en-US" smtClean="0"/>
              <a:pPr/>
              <a:t>9/5/16</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Date Placeholder 2"/>
          <p:cNvSpPr>
            <a:spLocks noGrp="1"/>
          </p:cNvSpPr>
          <p:nvPr>
            <p:ph type="dt" sz="half" idx="10"/>
          </p:nvPr>
        </p:nvSpPr>
        <p:spPr/>
        <p:txBody>
          <a:bodyPr/>
          <a:lstStyle/>
          <a:p>
            <a:fld id="{513EDCA6-D06A-AF48-ABF2-D6EE206F3ECA}" type="datetimeFigureOut">
              <a:rPr lang="en-US" smtClean="0"/>
              <a:pPr/>
              <a:t>9/5/16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513EDCA6-D06A-AF48-ABF2-D6EE206F3ECA}" type="datetimeFigureOut">
              <a:rPr lang="en-US" smtClean="0"/>
              <a:pPr/>
              <a:t>9/5/16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cs-CZ"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cs-CZ"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cs-CZ" smtClean="0"/>
              <a:t>Click icon to add picture</a:t>
            </a:r>
            <a:endParaRPr/>
          </a:p>
        </p:txBody>
      </p:sp>
    </p:spTree>
  </p:cSld>
  <p:clrMapOvr>
    <a:masterClrMapping/>
  </p:clrMapOvr>
  <p:transition spd="slow">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cs-CZ"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cs-CZ"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Click icon to add picture</a:t>
            </a:r>
            <a:endParaRPr/>
          </a:p>
        </p:txBody>
      </p:sp>
    </p:spTree>
  </p:cSld>
  <p:clrMapOvr>
    <a:masterClrMapping/>
  </p:clrMapOvr>
  <p:transition spd="slow">
    <p:fade/>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4" name="Date Placeholder 3"/>
          <p:cNvSpPr>
            <a:spLocks noGrp="1"/>
          </p:cNvSpPr>
          <p:nvPr>
            <p:ph type="dt" sz="half" idx="10"/>
          </p:nvPr>
        </p:nvSpPr>
        <p:spPr/>
        <p:txBody>
          <a:bodyPr/>
          <a:lstStyle/>
          <a:p>
            <a:fld id="{513EDCA6-D06A-AF48-ABF2-D6EE206F3ECA}" type="datetimeFigureOut">
              <a:rPr lang="en-US" smtClean="0"/>
              <a:pPr/>
              <a:t>9/5/16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cs-CZ"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4" name="Date Placeholder 3"/>
          <p:cNvSpPr>
            <a:spLocks noGrp="1"/>
          </p:cNvSpPr>
          <p:nvPr>
            <p:ph type="dt" sz="half" idx="10"/>
          </p:nvPr>
        </p:nvSpPr>
        <p:spPr/>
        <p:txBody>
          <a:bodyPr/>
          <a:lstStyle/>
          <a:p>
            <a:fld id="{513EDCA6-D06A-AF48-ABF2-D6EE206F3ECA}" type="datetimeFigureOut">
              <a:rPr lang="en-US" smtClean="0"/>
              <a:pPr/>
              <a:t>9/5/16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513EDCA6-D06A-AF48-ABF2-D6EE206F3ECA}" type="datetimeFigureOut">
              <a:rPr lang="en-US" smtClean="0"/>
              <a:pPr/>
              <a:t>9/5/16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cs-CZ"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513EDCA6-D06A-AF48-ABF2-D6EE206F3ECA}" type="datetimeFigureOut">
              <a:rPr lang="en-US" smtClean="0"/>
              <a:pPr/>
              <a:t>9/5/16</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BD32F722-293D-8549-8680-D5573420D4C0}"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cs-CZ"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cs-CZ"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4" name="Date Placeholder 3"/>
          <p:cNvSpPr>
            <a:spLocks noGrp="1"/>
          </p:cNvSpPr>
          <p:nvPr>
            <p:ph type="dt" sz="half" idx="10"/>
          </p:nvPr>
        </p:nvSpPr>
        <p:spPr>
          <a:xfrm>
            <a:off x="7212106" y="6356350"/>
            <a:ext cx="1752600" cy="365125"/>
          </a:xfrm>
        </p:spPr>
        <p:txBody>
          <a:bodyPr/>
          <a:lstStyle/>
          <a:p>
            <a:fld id="{513EDCA6-D06A-AF48-ABF2-D6EE206F3ECA}" type="datetimeFigureOut">
              <a:rPr lang="en-US" smtClean="0"/>
              <a:pPr/>
              <a:t>9/5/16</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BD32F722-293D-8549-8680-D5573420D4C0}"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cs-CZ" smtClean="0"/>
              <a:t>Click icon to add picture</a:t>
            </a:r>
            <a:endParaRP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cs-CZ"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513EDCA6-D06A-AF48-ABF2-D6EE206F3ECA}" type="datetimeFigureOut">
              <a:rPr lang="en-US" smtClean="0"/>
              <a:pPr/>
              <a:t>9/5/16</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cs-CZ"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BD32F722-293D-8549-8680-D5573420D4C0}"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cs-CZ" smtClean="0"/>
              <a:t>Click icon to add picture</a:t>
            </a:r>
            <a:endParaRP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cs-CZ"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7" name="Date Placeholder 6"/>
          <p:cNvSpPr>
            <a:spLocks noGrp="1"/>
          </p:cNvSpPr>
          <p:nvPr>
            <p:ph type="dt" sz="half" idx="10"/>
          </p:nvPr>
        </p:nvSpPr>
        <p:spPr/>
        <p:txBody>
          <a:bodyPr/>
          <a:lstStyle/>
          <a:p>
            <a:fld id="{513EDCA6-D06A-AF48-ABF2-D6EE206F3ECA}" type="datetimeFigureOut">
              <a:rPr lang="en-US" smtClean="0"/>
              <a:pPr/>
              <a:t>9/5/16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32F722-293D-8549-8680-D5573420D4C0}" type="slidenum">
              <a:rPr lang="en-US" smtClean="0"/>
              <a:pPr/>
              <a:t>‹#›</a:t>
            </a:fld>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cs-CZ"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513EDCA6-D06A-AF48-ABF2-D6EE206F3ECA}" type="datetimeFigureOut">
              <a:rPr lang="en-US" smtClean="0"/>
              <a:pPr/>
              <a:t>9/5/16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32F722-293D-8549-8680-D5573420D4C0}"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cs-CZ"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513EDCA6-D06A-AF48-ABF2-D6EE206F3ECA}" type="datetimeFigureOut">
              <a:rPr lang="en-US" smtClean="0"/>
              <a:pPr/>
              <a:t>9/5/16</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BD32F722-293D-8549-8680-D5573420D4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ransition spd="slow">
    <p:fade/>
  </p:transition>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chart" Target="../charts/char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CCTCM</a:t>
            </a:r>
            <a:endParaRPr lang="en-US" dirty="0"/>
          </a:p>
        </p:txBody>
      </p:sp>
      <p:sp>
        <p:nvSpPr>
          <p:cNvPr id="3" name="Subtitle 2"/>
          <p:cNvSpPr>
            <a:spLocks noGrp="1"/>
          </p:cNvSpPr>
          <p:nvPr>
            <p:ph type="subTitle" idx="1"/>
          </p:nvPr>
        </p:nvSpPr>
        <p:spPr>
          <a:xfrm>
            <a:off x="3200400" y="5257800"/>
            <a:ext cx="5736442" cy="621792"/>
          </a:xfrm>
        </p:spPr>
        <p:txBody>
          <a:bodyPr>
            <a:noAutofit/>
          </a:bodyPr>
          <a:lstStyle/>
          <a:p>
            <a:r>
              <a:rPr lang="en-US" sz="2000" dirty="0" smtClean="0"/>
              <a:t>The Czech Chamber of Traditional Chinese Medicine</a:t>
            </a:r>
            <a:endParaRPr lang="en-US" sz="2000" dirty="0"/>
          </a:p>
        </p:txBody>
      </p:sp>
      <p:pic>
        <p:nvPicPr>
          <p:cNvPr id="6" name="Picture 5"/>
          <p:cNvPicPr>
            <a:picLocks noChangeAspect="1"/>
          </p:cNvPicPr>
          <p:nvPr/>
        </p:nvPicPr>
        <p:blipFill>
          <a:blip r:embed="rId2"/>
          <a:stretch>
            <a:fillRect/>
          </a:stretch>
        </p:blipFill>
        <p:spPr>
          <a:xfrm>
            <a:off x="4448096" y="864523"/>
            <a:ext cx="3009900" cy="224790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8. What are the major challenges facing your</a:t>
            </a:r>
            <a:br>
              <a:rPr lang="en-US" sz="2000" b="1" dirty="0" smtClean="0"/>
            </a:br>
            <a:r>
              <a:rPr lang="en-US" sz="2000" b="1" dirty="0" smtClean="0"/>
              <a:t>    organization with regard to TCM practice?</a:t>
            </a:r>
            <a:endParaRPr lang="en-US" sz="2000" b="1" dirty="0"/>
          </a:p>
        </p:txBody>
      </p:sp>
      <p:sp>
        <p:nvSpPr>
          <p:cNvPr id="3" name="Content Placeholder 2"/>
          <p:cNvSpPr>
            <a:spLocks noGrp="1"/>
          </p:cNvSpPr>
          <p:nvPr>
            <p:ph idx="1"/>
          </p:nvPr>
        </p:nvSpPr>
        <p:spPr>
          <a:xfrm>
            <a:off x="457199" y="2209800"/>
            <a:ext cx="8296182" cy="4648200"/>
          </a:xfrm>
        </p:spPr>
        <p:txBody>
          <a:bodyPr>
            <a:normAutofit lnSpcReduction="10000"/>
          </a:bodyPr>
          <a:lstStyle/>
          <a:p>
            <a:r>
              <a:rPr lang="en-US" dirty="0" smtClean="0"/>
              <a:t>The major challenge is a legal regulation of TCM practice. Acupuncture is overregulated without acknowledging TCM and the other methods are not regulated at all. </a:t>
            </a:r>
          </a:p>
          <a:p>
            <a:r>
              <a:rPr lang="en-US" dirty="0" smtClean="0"/>
              <a:t>Acupuncture is permitted only to MDs with an inadequate training in TCM</a:t>
            </a:r>
          </a:p>
          <a:p>
            <a:r>
              <a:rPr lang="en-US" dirty="0" smtClean="0"/>
              <a:t>Herbalist education is not recognized and some herbs are banned without adequate relevance (</a:t>
            </a:r>
            <a:r>
              <a:rPr lang="en-US" dirty="0" err="1" smtClean="0"/>
              <a:t>Eg</a:t>
            </a:r>
            <a:r>
              <a:rPr lang="en-US" dirty="0" smtClean="0"/>
              <a:t>. </a:t>
            </a:r>
            <a:r>
              <a:rPr lang="en-US" dirty="0" err="1" smtClean="0"/>
              <a:t>Coriolus</a:t>
            </a:r>
            <a:r>
              <a:rPr lang="en-US" dirty="0" smtClean="0"/>
              <a:t> </a:t>
            </a:r>
            <a:r>
              <a:rPr lang="en-US" dirty="0" err="1" smtClean="0"/>
              <a:t>versicolor</a:t>
            </a:r>
            <a:r>
              <a:rPr lang="en-US" dirty="0" smtClean="0"/>
              <a:t>)</a:t>
            </a:r>
          </a:p>
          <a:p>
            <a:r>
              <a:rPr lang="en-US" dirty="0" smtClean="0"/>
              <a:t>The education is provided by private schools only without any state recognition. That discourage many young promising individuals to join the field </a:t>
            </a:r>
          </a:p>
          <a:p>
            <a:r>
              <a:rPr lang="en-US" dirty="0" smtClean="0"/>
              <a:t> The non-official status of private schools’ students discredits them from adequate clinical practice</a:t>
            </a:r>
            <a:endParaRPr lang="en-US" dirty="0"/>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9</a:t>
            </a:r>
            <a:r>
              <a:rPr lang="en-US" sz="2000" b="1" dirty="0" smtClean="0"/>
              <a:t>. </a:t>
            </a:r>
            <a:r>
              <a:rPr lang="en-US" sz="2000" b="1" dirty="0" smtClean="0"/>
              <a:t>Are you in contact with the authorities in your</a:t>
            </a:r>
            <a:br>
              <a:rPr lang="en-US" sz="2000" b="1" dirty="0" smtClean="0"/>
            </a:br>
            <a:r>
              <a:rPr lang="en-US" sz="2000" b="1" dirty="0" smtClean="0"/>
              <a:t>      country? (e.g. Ministry of Health, Parliament etc.)</a:t>
            </a:r>
            <a:endParaRPr lang="en-US" sz="2000" b="1" dirty="0"/>
          </a:p>
        </p:txBody>
      </p:sp>
      <p:sp>
        <p:nvSpPr>
          <p:cNvPr id="3" name="Content Placeholder 2"/>
          <p:cNvSpPr>
            <a:spLocks noGrp="1"/>
          </p:cNvSpPr>
          <p:nvPr>
            <p:ph idx="1"/>
          </p:nvPr>
        </p:nvSpPr>
        <p:spPr>
          <a:xfrm>
            <a:off x="457198" y="2209800"/>
            <a:ext cx="8495132" cy="4648200"/>
          </a:xfrm>
        </p:spPr>
        <p:txBody>
          <a:bodyPr/>
          <a:lstStyle/>
          <a:p>
            <a:r>
              <a:rPr lang="en-US" dirty="0" smtClean="0"/>
              <a:t>We are in a contact with the Ministry of Health. We’ve been asked and provided an insight for TCM development in the Czech Republic, which has been used in the bilateral contract with Chinese government and resulted in the project of the first TCM clinic associated with a university hospital (operated yet by MDs </a:t>
            </a:r>
            <a:r>
              <a:rPr lang="en-US" dirty="0" smtClean="0"/>
              <a:t>only and practitioners from China)</a:t>
            </a:r>
            <a:endParaRPr lang="en-US" dirty="0" smtClean="0"/>
          </a:p>
          <a:p>
            <a:r>
              <a:rPr lang="en-US" dirty="0" smtClean="0"/>
              <a:t>We have been encouraged by the Ministry of Health to keep working on the self-regulation (without any further promise) </a:t>
            </a:r>
          </a:p>
          <a:p>
            <a:r>
              <a:rPr lang="en-US" dirty="0" smtClean="0"/>
              <a:t>We’ve sent an open letter to  the Minister of Health as well as to other Ministries and the Healthcare committee of the Czech Parliament to promote the TCM principles as well the other CAM methods. We request steps in accordance to the WHO</a:t>
            </a:r>
            <a:r>
              <a:rPr lang="en-US" dirty="0" smtClean="0"/>
              <a:t> TM strategy </a:t>
            </a:r>
            <a:r>
              <a:rPr lang="en-US" dirty="0" smtClean="0"/>
              <a:t>recommendations</a:t>
            </a:r>
            <a:endParaRPr lang="en-US" dirty="0"/>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10. </a:t>
            </a:r>
            <a:r>
              <a:rPr lang="en-US" sz="2000" b="1" dirty="0" smtClean="0"/>
              <a:t>Does your country/ Minister of Health have any</a:t>
            </a:r>
            <a:br>
              <a:rPr lang="en-US" sz="2000" b="1" dirty="0" smtClean="0"/>
            </a:br>
            <a:r>
              <a:rPr lang="en-US" sz="2000" b="1" dirty="0" smtClean="0"/>
              <a:t>      official numbers or statistics related to</a:t>
            </a:r>
            <a:br>
              <a:rPr lang="en-US" sz="2000" b="1" dirty="0" smtClean="0"/>
            </a:br>
            <a:r>
              <a:rPr lang="en-US" sz="2000" b="1" dirty="0" smtClean="0"/>
              <a:t>      acupuncture and/or TCM? </a:t>
            </a:r>
            <a:br>
              <a:rPr lang="en-US" sz="2000" b="1" dirty="0" smtClean="0"/>
            </a:br>
            <a:r>
              <a:rPr lang="en-US" sz="2000" b="1" dirty="0" smtClean="0"/>
              <a:t>      Can you provide us with web links?</a:t>
            </a:r>
            <a:endParaRPr lang="en-US" sz="2000" b="1" dirty="0"/>
          </a:p>
        </p:txBody>
      </p:sp>
      <p:sp>
        <p:nvSpPr>
          <p:cNvPr id="3" name="Content Placeholder 2"/>
          <p:cNvSpPr>
            <a:spLocks noGrp="1"/>
          </p:cNvSpPr>
          <p:nvPr>
            <p:ph idx="1"/>
          </p:nvPr>
        </p:nvSpPr>
        <p:spPr>
          <a:xfrm>
            <a:off x="457199" y="2209800"/>
            <a:ext cx="8296182" cy="3916363"/>
          </a:xfrm>
        </p:spPr>
        <p:txBody>
          <a:bodyPr/>
          <a:lstStyle/>
          <a:p>
            <a:r>
              <a:rPr lang="en-US" dirty="0" smtClean="0">
                <a:solidFill>
                  <a:schemeClr val="tx1"/>
                </a:solidFill>
              </a:rPr>
              <a:t>As far as we know, there are no official statistics related to the TCM practice as it is not legally recognized. The web of our Ministry of Health gives zero results</a:t>
            </a:r>
          </a:p>
          <a:p>
            <a:r>
              <a:rPr lang="en-US" dirty="0" smtClean="0">
                <a:solidFill>
                  <a:schemeClr val="tx1"/>
                </a:solidFill>
              </a:rPr>
              <a:t>The web of the Czech Medical Acupuncture Association (CLAS) does not provide any official statistics either </a:t>
            </a:r>
            <a:endParaRPr lang="en-US" dirty="0">
              <a:solidFill>
                <a:schemeClr val="tx1"/>
              </a:solidFill>
            </a:endParaRPr>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11. </a:t>
            </a:r>
            <a:r>
              <a:rPr lang="en-US" sz="2000" b="1" dirty="0" smtClean="0"/>
              <a:t>Do you publish a TCM journal or Newsletter? </a:t>
            </a:r>
            <a:br>
              <a:rPr lang="en-US" sz="2000" b="1" dirty="0" smtClean="0"/>
            </a:br>
            <a:r>
              <a:rPr lang="en-US" sz="2000" b="1" dirty="0" smtClean="0"/>
              <a:t>      (title, frequency, circulation, print or electronic)</a:t>
            </a:r>
            <a:endParaRPr lang="en-US" sz="2000" b="1" dirty="0"/>
          </a:p>
        </p:txBody>
      </p:sp>
      <p:sp>
        <p:nvSpPr>
          <p:cNvPr id="3" name="Content Placeholder 2"/>
          <p:cNvSpPr>
            <a:spLocks noGrp="1"/>
          </p:cNvSpPr>
          <p:nvPr>
            <p:ph idx="1"/>
          </p:nvPr>
        </p:nvSpPr>
        <p:spPr>
          <a:xfrm>
            <a:off x="457199" y="2209800"/>
            <a:ext cx="8495131" cy="3916363"/>
          </a:xfrm>
        </p:spPr>
        <p:txBody>
          <a:bodyPr/>
          <a:lstStyle/>
          <a:p>
            <a:r>
              <a:rPr lang="en-US" dirty="0" smtClean="0"/>
              <a:t>We publish a</a:t>
            </a:r>
            <a:r>
              <a:rPr lang="en-US" dirty="0" smtClean="0"/>
              <a:t> </a:t>
            </a:r>
            <a:r>
              <a:rPr lang="en-US" dirty="0" smtClean="0"/>
              <a:t>newsletter</a:t>
            </a:r>
            <a:r>
              <a:rPr lang="en-US" dirty="0" smtClean="0"/>
              <a:t> </a:t>
            </a:r>
            <a:r>
              <a:rPr lang="en-US" dirty="0" smtClean="0"/>
              <a:t>ŽENŠEN, which is available online for free to anybody, who is interested. </a:t>
            </a:r>
          </a:p>
          <a:p>
            <a:r>
              <a:rPr lang="en-US" dirty="0" smtClean="0"/>
              <a:t>It is available in the Czech language only.                              </a:t>
            </a:r>
            <a:r>
              <a:rPr lang="en-US" dirty="0" smtClean="0"/>
              <a:t>           </a:t>
            </a:r>
            <a:r>
              <a:rPr lang="en-US" dirty="0" err="1" smtClean="0"/>
              <a:t>http</a:t>
            </a:r>
            <a:r>
              <a:rPr lang="en-US" dirty="0" err="1" smtClean="0"/>
              <a:t>://www.komoratcm.cz/casopis-titulka</a:t>
            </a:r>
            <a:endParaRPr lang="en-US" dirty="0" smtClean="0"/>
          </a:p>
          <a:p>
            <a:r>
              <a:rPr lang="en-US" dirty="0" smtClean="0"/>
              <a:t>There are 2-3 issues/year. The editorial board consists of the most influential figures in the field. It presents info about the life of the  association as well as the expert articles and topics interesting for informed public</a:t>
            </a:r>
          </a:p>
          <a:p>
            <a:endParaRPr lang="en-US" dirty="0"/>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grpSp>
        <p:nvGrpSpPr>
          <p:cNvPr id="9" name="Group 8"/>
          <p:cNvGrpSpPr/>
          <p:nvPr/>
        </p:nvGrpSpPr>
        <p:grpSpPr>
          <a:xfrm>
            <a:off x="2997003" y="4925683"/>
            <a:ext cx="3959769" cy="1866550"/>
            <a:chOff x="4793611" y="4770783"/>
            <a:chExt cx="3959769" cy="1866550"/>
          </a:xfrm>
        </p:grpSpPr>
        <p:pic>
          <p:nvPicPr>
            <p:cNvPr id="6" name="Picture 5"/>
            <p:cNvPicPr>
              <a:picLocks noChangeAspect="1"/>
            </p:cNvPicPr>
            <p:nvPr/>
          </p:nvPicPr>
          <p:blipFill>
            <a:blip r:embed="rId3"/>
            <a:stretch>
              <a:fillRect/>
            </a:stretch>
          </p:blipFill>
          <p:spPr>
            <a:xfrm>
              <a:off x="7443399" y="4770783"/>
              <a:ext cx="1309981" cy="1851060"/>
            </a:xfrm>
            <a:prstGeom prst="rect">
              <a:avLst/>
            </a:prstGeom>
          </p:spPr>
        </p:pic>
        <p:pic>
          <p:nvPicPr>
            <p:cNvPr id="7" name="Picture 6"/>
            <p:cNvPicPr>
              <a:picLocks noChangeAspect="1"/>
            </p:cNvPicPr>
            <p:nvPr/>
          </p:nvPicPr>
          <p:blipFill>
            <a:blip r:embed="rId4"/>
            <a:stretch>
              <a:fillRect/>
            </a:stretch>
          </p:blipFill>
          <p:spPr>
            <a:xfrm>
              <a:off x="6120768" y="4770783"/>
              <a:ext cx="1320943" cy="1866550"/>
            </a:xfrm>
            <a:prstGeom prst="rect">
              <a:avLst/>
            </a:prstGeom>
          </p:spPr>
        </p:pic>
        <p:pic>
          <p:nvPicPr>
            <p:cNvPr id="8" name="Picture 7"/>
            <p:cNvPicPr>
              <a:picLocks noChangeAspect="1"/>
            </p:cNvPicPr>
            <p:nvPr/>
          </p:nvPicPr>
          <p:blipFill>
            <a:blip r:embed="rId5"/>
            <a:stretch>
              <a:fillRect/>
            </a:stretch>
          </p:blipFill>
          <p:spPr>
            <a:xfrm>
              <a:off x="4793611" y="4770783"/>
              <a:ext cx="1320943" cy="1866550"/>
            </a:xfrm>
            <a:prstGeom prst="rect">
              <a:avLst/>
            </a:prstGeom>
          </p:spPr>
        </p:pic>
      </p:gr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836950"/>
            <a:ext cx="6861230" cy="1143000"/>
          </a:xfrm>
        </p:spPr>
        <p:txBody>
          <a:bodyPr/>
          <a:lstStyle/>
          <a:p>
            <a:r>
              <a:rPr lang="en-US" sz="2000" b="1" dirty="0" smtClean="0"/>
              <a:t>14. Is there a TCM trade organization in your country?</a:t>
            </a:r>
            <a:endParaRPr lang="en-US" sz="2000" b="1" dirty="0"/>
          </a:p>
        </p:txBody>
      </p:sp>
      <p:sp>
        <p:nvSpPr>
          <p:cNvPr id="3" name="Content Placeholder 2"/>
          <p:cNvSpPr>
            <a:spLocks noGrp="1"/>
          </p:cNvSpPr>
          <p:nvPr>
            <p:ph idx="1"/>
          </p:nvPr>
        </p:nvSpPr>
        <p:spPr>
          <a:xfrm>
            <a:off x="457199" y="2488620"/>
            <a:ext cx="8296182" cy="3916363"/>
          </a:xfrm>
        </p:spPr>
        <p:txBody>
          <a:bodyPr/>
          <a:lstStyle/>
          <a:p>
            <a:r>
              <a:rPr lang="en-US" dirty="0" smtClean="0"/>
              <a:t>T</a:t>
            </a:r>
            <a:r>
              <a:rPr lang="en-US" dirty="0" smtClean="0"/>
              <a:t>here </a:t>
            </a:r>
            <a:r>
              <a:rPr lang="en-US" dirty="0" smtClean="0"/>
              <a:t>is no TCM trade organization existing in the Czech Republic. </a:t>
            </a:r>
          </a:p>
          <a:p>
            <a:r>
              <a:rPr lang="en-US" dirty="0" smtClean="0"/>
              <a:t>There are number of  private companies making business individually without any organized structure</a:t>
            </a:r>
            <a:endParaRPr lang="en-US" dirty="0"/>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3817" y="5658402"/>
            <a:ext cx="8296182" cy="917861"/>
          </a:xfrm>
        </p:spPr>
        <p:txBody>
          <a:bodyPr>
            <a:normAutofit/>
          </a:bodyPr>
          <a:lstStyle/>
          <a:p>
            <a:pPr>
              <a:buNone/>
            </a:pPr>
            <a:r>
              <a:rPr lang="en-US" sz="3200" b="1" dirty="0" smtClean="0">
                <a:solidFill>
                  <a:schemeClr val="accent2">
                    <a:lumMod val="75000"/>
                    <a:lumOff val="25000"/>
                  </a:schemeClr>
                </a:solidFill>
              </a:rPr>
              <a:t> 	THANK YOU FOR YOUR ATTENTION</a:t>
            </a:r>
            <a:endParaRPr lang="en-US" sz="3200" b="1" dirty="0">
              <a:solidFill>
                <a:schemeClr val="accent2">
                  <a:lumMod val="75000"/>
                  <a:lumOff val="25000"/>
                </a:schemeClr>
              </a:solidFill>
            </a:endParaRPr>
          </a:p>
        </p:txBody>
      </p:sp>
      <p:pic>
        <p:nvPicPr>
          <p:cNvPr id="8" name="Picture 7"/>
          <p:cNvPicPr>
            <a:picLocks noChangeAspect="1"/>
          </p:cNvPicPr>
          <p:nvPr/>
        </p:nvPicPr>
        <p:blipFill>
          <a:blip r:embed="rId2"/>
          <a:stretch>
            <a:fillRect/>
          </a:stretch>
        </p:blipFill>
        <p:spPr>
          <a:xfrm>
            <a:off x="980715" y="798784"/>
            <a:ext cx="7186585" cy="317829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smtClean="0"/>
              <a:t>1. Does your association represent all fields</a:t>
            </a:r>
            <a:br>
              <a:rPr lang="en-US" sz="2000" b="1" dirty="0" smtClean="0"/>
            </a:br>
            <a:r>
              <a:rPr lang="en-US" sz="2000" b="1" dirty="0" smtClean="0"/>
              <a:t>    within TCM or some methods exclusively</a:t>
            </a:r>
            <a:br>
              <a:rPr lang="en-US" sz="2000" b="1" dirty="0" smtClean="0"/>
            </a:br>
            <a:r>
              <a:rPr lang="en-US" sz="2000" b="1" dirty="0" smtClean="0"/>
              <a:t>    (e.g. Acupuncture, </a:t>
            </a:r>
            <a:r>
              <a:rPr lang="en-US" sz="2000" b="1" dirty="0" err="1" smtClean="0"/>
              <a:t>Tuina</a:t>
            </a:r>
            <a:r>
              <a:rPr lang="en-US" sz="2000" b="1" dirty="0" smtClean="0"/>
              <a:t> etc)?</a:t>
            </a:r>
            <a:endParaRPr lang="en-US" sz="2000" b="1" dirty="0"/>
          </a:p>
        </p:txBody>
      </p:sp>
      <p:sp>
        <p:nvSpPr>
          <p:cNvPr id="3" name="Content Placeholder 2"/>
          <p:cNvSpPr>
            <a:spLocks noGrp="1"/>
          </p:cNvSpPr>
          <p:nvPr>
            <p:ph idx="1"/>
          </p:nvPr>
        </p:nvSpPr>
        <p:spPr>
          <a:xfrm>
            <a:off x="457199" y="2726161"/>
            <a:ext cx="8296182" cy="3400002"/>
          </a:xfrm>
        </p:spPr>
        <p:txBody>
          <a:bodyPr>
            <a:normAutofit/>
          </a:bodyPr>
          <a:lstStyle/>
          <a:p>
            <a:r>
              <a:rPr lang="en-US" sz="2400" dirty="0" smtClean="0"/>
              <a:t> Yes, the CCTCM represents all treatment modalities 	of TCM</a:t>
            </a:r>
          </a:p>
          <a:p>
            <a:pPr>
              <a:buNone/>
            </a:pPr>
            <a:endParaRPr lang="en-US" sz="2400" dirty="0" smtClean="0"/>
          </a:p>
          <a:p>
            <a:pPr>
              <a:buNone/>
            </a:pPr>
            <a:endParaRPr lang="en-US" sz="2400" dirty="0" smtClean="0"/>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graphicFrame>
        <p:nvGraphicFramePr>
          <p:cNvPr id="6" name="Chart 5"/>
          <p:cNvGraphicFramePr/>
          <p:nvPr/>
        </p:nvGraphicFramePr>
        <p:xfrm>
          <a:off x="3391973" y="3488090"/>
          <a:ext cx="5361408" cy="29400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smtClean="0"/>
              <a:t>2. What percentage of TCM practitioners in your</a:t>
            </a:r>
            <a:br>
              <a:rPr lang="en-US" sz="2000" b="1" dirty="0" smtClean="0"/>
            </a:br>
            <a:r>
              <a:rPr lang="en-US" sz="2000" b="1" dirty="0" smtClean="0"/>
              <a:t>    country are members of your association? </a:t>
            </a:r>
            <a:br>
              <a:rPr lang="en-US" sz="2000" b="1" dirty="0" smtClean="0"/>
            </a:br>
            <a:r>
              <a:rPr lang="en-US" sz="2000" b="1" dirty="0" smtClean="0"/>
              <a:t>    How many other TCM associations are there?</a:t>
            </a:r>
            <a:endParaRPr lang="en-US" sz="2000" b="1" dirty="0"/>
          </a:p>
        </p:txBody>
      </p:sp>
      <p:sp>
        <p:nvSpPr>
          <p:cNvPr id="3" name="Content Placeholder 2"/>
          <p:cNvSpPr>
            <a:spLocks noGrp="1"/>
          </p:cNvSpPr>
          <p:nvPr>
            <p:ph idx="1"/>
          </p:nvPr>
        </p:nvSpPr>
        <p:spPr>
          <a:xfrm>
            <a:off x="457198" y="2462839"/>
            <a:ext cx="8686801" cy="4182180"/>
          </a:xfrm>
        </p:spPr>
        <p:txBody>
          <a:bodyPr>
            <a:normAutofit/>
          </a:bodyPr>
          <a:lstStyle/>
          <a:p>
            <a:r>
              <a:rPr lang="en-US" dirty="0" smtClean="0"/>
              <a:t>???  It is impossible to evaluate the overall number of TCM practitioners in the Czech Republic as the local law does not recognize the profession. There is no registration available beside the CCTCM membership, which is voluntarily .</a:t>
            </a:r>
          </a:p>
          <a:p>
            <a:r>
              <a:rPr lang="en-US" dirty="0" smtClean="0"/>
              <a:t>At the moment there is only one TCM association in the Czech Republic.</a:t>
            </a:r>
          </a:p>
          <a:p>
            <a:pPr>
              <a:buFont typeface="Wingdings" charset="2"/>
              <a:buChar char="§"/>
            </a:pPr>
            <a:r>
              <a:rPr lang="en-US" dirty="0" smtClean="0"/>
              <a:t>There is a medical acupuncture association CLAS (The Czech Medical Acupuncture Association) as a part of official healthcare structures, but they mostly disregard TCM and their membership is based on 100 hours postgraduate course for MDs.</a:t>
            </a:r>
          </a:p>
          <a:p>
            <a:pPr>
              <a:buNone/>
            </a:pPr>
            <a:r>
              <a:rPr lang="en-US" dirty="0" smtClean="0"/>
              <a:t>   They have about 500 members      </a:t>
            </a:r>
            <a:endParaRPr lang="en-US" dirty="0"/>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smtClean="0"/>
              <a:t>3. Who is </a:t>
            </a:r>
            <a:r>
              <a:rPr lang="en-US" sz="2000" b="1" dirty="0" err="1" smtClean="0"/>
              <a:t>practising</a:t>
            </a:r>
            <a:r>
              <a:rPr lang="en-US" sz="2000" b="1" dirty="0" smtClean="0"/>
              <a:t> TCM (acupuncture and/or</a:t>
            </a:r>
            <a:br>
              <a:rPr lang="en-US" sz="2000" b="1" dirty="0" smtClean="0"/>
            </a:br>
            <a:r>
              <a:rPr lang="en-US" sz="2000" b="1" dirty="0" smtClean="0"/>
              <a:t>    herbs, </a:t>
            </a:r>
            <a:r>
              <a:rPr lang="en-US" sz="2000" b="1" dirty="0" err="1" smtClean="0"/>
              <a:t>Tui</a:t>
            </a:r>
            <a:r>
              <a:rPr lang="en-US" sz="2000" b="1" dirty="0" smtClean="0"/>
              <a:t> Na etc.) in your country besides your</a:t>
            </a:r>
            <a:br>
              <a:rPr lang="en-US" sz="2000" b="1" dirty="0" smtClean="0"/>
            </a:br>
            <a:r>
              <a:rPr lang="en-US" sz="2000" b="1" dirty="0" smtClean="0"/>
              <a:t>    members (physiotherapists, MDs, nurses etc)?</a:t>
            </a:r>
            <a:endParaRPr lang="en-US" sz="2000" b="1" dirty="0"/>
          </a:p>
        </p:txBody>
      </p:sp>
      <p:sp>
        <p:nvSpPr>
          <p:cNvPr id="3" name="Content Placeholder 2"/>
          <p:cNvSpPr>
            <a:spLocks noGrp="1"/>
          </p:cNvSpPr>
          <p:nvPr>
            <p:ph idx="1"/>
          </p:nvPr>
        </p:nvSpPr>
        <p:spPr>
          <a:xfrm>
            <a:off x="457199" y="2209800"/>
            <a:ext cx="8495131" cy="4648200"/>
          </a:xfrm>
        </p:spPr>
        <p:txBody>
          <a:bodyPr>
            <a:normAutofit/>
          </a:bodyPr>
          <a:lstStyle/>
          <a:p>
            <a:r>
              <a:rPr lang="en-US" dirty="0" smtClean="0">
                <a:solidFill>
                  <a:srgbClr val="000000"/>
                </a:solidFill>
              </a:rPr>
              <a:t>A regulation of the Czech Ministry of Health from 1981 permits acupuncture to MDs only with at least of 4years of clinical practice and requested course of 100 hours. Anybody else practice in contradiction with that ordinance. </a:t>
            </a:r>
          </a:p>
          <a:p>
            <a:r>
              <a:rPr lang="en-US" dirty="0" smtClean="0">
                <a:solidFill>
                  <a:srgbClr val="000000"/>
                </a:solidFill>
              </a:rPr>
              <a:t>Herbs are considered to be a food supplement, so there is not a special training requested</a:t>
            </a:r>
          </a:p>
          <a:p>
            <a:r>
              <a:rPr lang="en-US" dirty="0" smtClean="0">
                <a:solidFill>
                  <a:srgbClr val="000000"/>
                </a:solidFill>
              </a:rPr>
              <a:t>There is a list of banned ingredients, which is regulated by international CITES standards and EU regulations</a:t>
            </a:r>
          </a:p>
          <a:p>
            <a:r>
              <a:rPr lang="en-US" dirty="0" err="1" smtClean="0">
                <a:solidFill>
                  <a:srgbClr val="000000"/>
                </a:solidFill>
              </a:rPr>
              <a:t>Tuina</a:t>
            </a:r>
            <a:r>
              <a:rPr lang="en-US" dirty="0" smtClean="0">
                <a:solidFill>
                  <a:srgbClr val="000000"/>
                </a:solidFill>
              </a:rPr>
              <a:t> is considered a massage therapy, which is regulated as any other massage methods. (150 hours of retraining course requested)</a:t>
            </a:r>
            <a:endParaRPr lang="en-US" dirty="0">
              <a:solidFill>
                <a:srgbClr val="000000"/>
              </a:solidFill>
            </a:endParaRPr>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286160"/>
            <a:ext cx="6861230" cy="1143000"/>
          </a:xfrm>
        </p:spPr>
        <p:txBody>
          <a:bodyPr/>
          <a:lstStyle/>
          <a:p>
            <a:r>
              <a:rPr lang="en-US" sz="2000" b="1" dirty="0" smtClean="0"/>
              <a:t>4. Who is practicing non-TCM acupuncture </a:t>
            </a:r>
            <a:br>
              <a:rPr lang="en-US" sz="2000" b="1" dirty="0" smtClean="0"/>
            </a:br>
            <a:r>
              <a:rPr lang="en-US" sz="2000" b="1" dirty="0" smtClean="0"/>
              <a:t>    (e.g. 'medical' acupuncture, dry needling) </a:t>
            </a:r>
            <a:br>
              <a:rPr lang="en-US" sz="2000" b="1" dirty="0" smtClean="0"/>
            </a:br>
            <a:r>
              <a:rPr lang="en-US" sz="2000" b="1" dirty="0" smtClean="0"/>
              <a:t>    in your country and what percentage of</a:t>
            </a:r>
            <a:br>
              <a:rPr lang="en-US" sz="2000" b="1" dirty="0" smtClean="0"/>
            </a:br>
            <a:r>
              <a:rPr lang="en-US" sz="2000" b="1" dirty="0" smtClean="0"/>
              <a:t>    acupuncture practice do they represent ? </a:t>
            </a:r>
            <a:br>
              <a:rPr lang="en-US" sz="2000" b="1" dirty="0" smtClean="0"/>
            </a:br>
            <a:r>
              <a:rPr lang="en-US" sz="2000" b="1" dirty="0" smtClean="0"/>
              <a:t>    (e.g. physiotherapists, MDs, nurses, chiropractors) </a:t>
            </a:r>
            <a:endParaRPr lang="en-US" sz="2000" b="1" dirty="0"/>
          </a:p>
        </p:txBody>
      </p:sp>
      <p:sp>
        <p:nvSpPr>
          <p:cNvPr id="3" name="Content Placeholder 2"/>
          <p:cNvSpPr>
            <a:spLocks noGrp="1"/>
          </p:cNvSpPr>
          <p:nvPr>
            <p:ph idx="1"/>
          </p:nvPr>
        </p:nvSpPr>
        <p:spPr>
          <a:xfrm>
            <a:off x="457199" y="2937830"/>
            <a:ext cx="8296182" cy="3916363"/>
          </a:xfrm>
        </p:spPr>
        <p:txBody>
          <a:bodyPr/>
          <a:lstStyle/>
          <a:p>
            <a:r>
              <a:rPr lang="en-US" dirty="0" smtClean="0"/>
              <a:t> The MDs association as mentioned before</a:t>
            </a:r>
          </a:p>
          <a:p>
            <a:r>
              <a:rPr lang="en-US" dirty="0" smtClean="0"/>
              <a:t> Some physiotherapists practice dry needling out of registration or regulation. Never-less any penetration of skin with a healing intention is allowed to MDs with a requested training only.</a:t>
            </a:r>
          </a:p>
          <a:p>
            <a:r>
              <a:rPr lang="en-US" dirty="0" smtClean="0"/>
              <a:t>The percentage is not possible to asses cause of reasons mentioned before </a:t>
            </a:r>
            <a:endParaRPr lang="en-US" dirty="0"/>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5. How much does your association influence </a:t>
            </a:r>
            <a:br>
              <a:rPr lang="en-US" sz="2000" b="1" dirty="0" smtClean="0"/>
            </a:br>
            <a:r>
              <a:rPr lang="en-US" sz="2000" b="1" dirty="0" smtClean="0"/>
              <a:t>    the field of TCM in your country?</a:t>
            </a:r>
            <a:endParaRPr lang="en-US" sz="2000" b="1" dirty="0"/>
          </a:p>
        </p:txBody>
      </p:sp>
      <p:sp>
        <p:nvSpPr>
          <p:cNvPr id="3" name="Content Placeholder 2"/>
          <p:cNvSpPr>
            <a:spLocks noGrp="1"/>
          </p:cNvSpPr>
          <p:nvPr>
            <p:ph idx="1"/>
          </p:nvPr>
        </p:nvSpPr>
        <p:spPr>
          <a:xfrm>
            <a:off x="457199" y="2689990"/>
            <a:ext cx="8495131" cy="3916363"/>
          </a:xfrm>
        </p:spPr>
        <p:txBody>
          <a:bodyPr/>
          <a:lstStyle/>
          <a:p>
            <a:r>
              <a:rPr lang="en-US" dirty="0" smtClean="0"/>
              <a:t>The CCTCM is the only professional TCM association in the Czech Republic that systematically develops and influences the TCM field in cooperation with major private schools.</a:t>
            </a:r>
          </a:p>
          <a:p>
            <a:r>
              <a:rPr lang="en-US" dirty="0" smtClean="0"/>
              <a:t>As we range in a space out of specific legal borders, it is hard to evaluate the degree of influence. Our aim is to achieve a legal regulation for TCM and other CAM treatment methods. We also aim to become a regulatory body </a:t>
            </a:r>
            <a:r>
              <a:rPr lang="en-US" dirty="0" smtClean="0"/>
              <a:t>of </a:t>
            </a:r>
            <a:r>
              <a:rPr lang="en-US" dirty="0" smtClean="0"/>
              <a:t>the TCM practice in Czech Republic.</a:t>
            </a:r>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6. What legal arrangements exist for TCM practice </a:t>
            </a:r>
            <a:br>
              <a:rPr lang="en-US" sz="2000" b="1" dirty="0" smtClean="0"/>
            </a:br>
            <a:r>
              <a:rPr lang="en-US" sz="2000" b="1" dirty="0" smtClean="0"/>
              <a:t>    in your country?</a:t>
            </a:r>
            <a:endParaRPr lang="en-US" sz="2000" b="1" dirty="0"/>
          </a:p>
        </p:txBody>
      </p:sp>
      <p:sp>
        <p:nvSpPr>
          <p:cNvPr id="3" name="Content Placeholder 2"/>
          <p:cNvSpPr>
            <a:spLocks noGrp="1"/>
          </p:cNvSpPr>
          <p:nvPr>
            <p:ph idx="1"/>
          </p:nvPr>
        </p:nvSpPr>
        <p:spPr>
          <a:xfrm>
            <a:off x="457198" y="2209800"/>
            <a:ext cx="8686801" cy="4648200"/>
          </a:xfrm>
        </p:spPr>
        <p:txBody>
          <a:bodyPr>
            <a:normAutofit/>
          </a:bodyPr>
          <a:lstStyle/>
          <a:p>
            <a:r>
              <a:rPr lang="en-US" dirty="0" smtClean="0">
                <a:solidFill>
                  <a:srgbClr val="000000"/>
                </a:solidFill>
              </a:rPr>
              <a:t>TCM (nor any other CAM treatment method) is not known to the Czech legal system. It only recognizes acupuncture as a treatment modality, which is defined as a “breaking of skin integrity with a healing intention”. Such practice is entitled to MDs only with a special training, which includes very little of TCM theory   </a:t>
            </a:r>
          </a:p>
          <a:p>
            <a:r>
              <a:rPr lang="en-US" dirty="0" smtClean="0">
                <a:solidFill>
                  <a:srgbClr val="000000"/>
                </a:solidFill>
              </a:rPr>
              <a:t> TCM and other CAM modalities are usually practiced as small private businesses stated as “healthy lifestyle consulting”, “recondition” etc. Acupuncture is practiced by non-MDs graduates of TCM schools illegally. All practitioners face the danger of being persecuted for providing a healthcare service without proper requirements. So far there have been no lawsuit held against the CAM practice, so we can’t be sure how court would decide according to the new civil code introduced</a:t>
            </a:r>
            <a:r>
              <a:rPr lang="en-US" dirty="0" smtClean="0">
                <a:solidFill>
                  <a:srgbClr val="000000"/>
                </a:solidFill>
              </a:rPr>
              <a:t> </a:t>
            </a:r>
            <a:r>
              <a:rPr lang="en-US" dirty="0" smtClean="0">
                <a:solidFill>
                  <a:srgbClr val="000000"/>
                </a:solidFill>
              </a:rPr>
              <a:t>in 2014</a:t>
            </a:r>
            <a:r>
              <a:rPr lang="en-US" dirty="0" smtClean="0">
                <a:solidFill>
                  <a:srgbClr val="000000"/>
                </a:solidFill>
              </a:rPr>
              <a:t>.</a:t>
            </a:r>
            <a:endParaRPr lang="en-US" dirty="0" smtClean="0">
              <a:solidFill>
                <a:srgbClr val="000000"/>
              </a:solidFill>
            </a:endParaRPr>
          </a:p>
          <a:p>
            <a:endParaRPr lang="en-US" dirty="0">
              <a:solidFill>
                <a:srgbClr val="000000"/>
              </a:solidFill>
            </a:endParaRPr>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6. What legal arrangements exist for TCM practice </a:t>
            </a:r>
            <a:br>
              <a:rPr lang="en-US" sz="2000" b="1" dirty="0" smtClean="0"/>
            </a:br>
            <a:r>
              <a:rPr lang="en-US" sz="2000" b="1" dirty="0" smtClean="0"/>
              <a:t>    in your country?</a:t>
            </a:r>
            <a:endParaRPr lang="en-US" sz="2000" b="1" dirty="0"/>
          </a:p>
        </p:txBody>
      </p:sp>
      <p:sp>
        <p:nvSpPr>
          <p:cNvPr id="3" name="Content Placeholder 2"/>
          <p:cNvSpPr>
            <a:spLocks noGrp="1"/>
          </p:cNvSpPr>
          <p:nvPr>
            <p:ph idx="1"/>
          </p:nvPr>
        </p:nvSpPr>
        <p:spPr>
          <a:xfrm>
            <a:off x="457198" y="2209800"/>
            <a:ext cx="8686801" cy="4648200"/>
          </a:xfrm>
        </p:spPr>
        <p:txBody>
          <a:bodyPr>
            <a:normAutofit/>
          </a:bodyPr>
          <a:lstStyle/>
          <a:p>
            <a:r>
              <a:rPr lang="en-US" dirty="0" smtClean="0">
                <a:solidFill>
                  <a:srgbClr val="000000"/>
                </a:solidFill>
              </a:rPr>
              <a:t>The legal situation</a:t>
            </a:r>
            <a:r>
              <a:rPr lang="en-US" dirty="0" smtClean="0">
                <a:solidFill>
                  <a:srgbClr val="000000"/>
                </a:solidFill>
              </a:rPr>
              <a:t> (non existing law) in </a:t>
            </a:r>
            <a:r>
              <a:rPr lang="en-US" dirty="0" smtClean="0">
                <a:solidFill>
                  <a:srgbClr val="000000"/>
                </a:solidFill>
              </a:rPr>
              <a:t>the Czech Republic regarding TCM is the major hindrance of development. </a:t>
            </a:r>
          </a:p>
          <a:p>
            <a:r>
              <a:rPr lang="en-US" dirty="0" smtClean="0">
                <a:solidFill>
                  <a:srgbClr val="000000"/>
                </a:solidFill>
              </a:rPr>
              <a:t>Only one political party has CAM as a part of their program. It is a non-parliamentary Green Party with support of few % only. </a:t>
            </a:r>
          </a:p>
          <a:p>
            <a:endParaRPr lang="en-US" dirty="0">
              <a:solidFill>
                <a:srgbClr val="000000"/>
              </a:solidFill>
            </a:endParaRPr>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6861230" cy="1143000"/>
          </a:xfrm>
        </p:spPr>
        <p:txBody>
          <a:bodyPr/>
          <a:lstStyle/>
          <a:p>
            <a:r>
              <a:rPr lang="en-US" sz="2000" b="1" dirty="0" smtClean="0"/>
              <a:t>7. Is TCM practice statutory regulated? </a:t>
            </a:r>
            <a:br>
              <a:rPr lang="en-US" sz="2000" b="1" dirty="0" smtClean="0"/>
            </a:br>
            <a:r>
              <a:rPr lang="en-US" sz="2000" b="1" dirty="0" smtClean="0"/>
              <a:t>    What are the criteria? </a:t>
            </a:r>
            <a:br>
              <a:rPr lang="en-US" sz="2000" b="1" dirty="0" smtClean="0"/>
            </a:br>
            <a:r>
              <a:rPr lang="en-US" sz="2000" b="1" dirty="0" smtClean="0"/>
              <a:t>    If not, how do you make your practice legal?</a:t>
            </a:r>
            <a:endParaRPr lang="en-US" sz="2000" b="1" dirty="0"/>
          </a:p>
        </p:txBody>
      </p:sp>
      <p:sp>
        <p:nvSpPr>
          <p:cNvPr id="3" name="Content Placeholder 2"/>
          <p:cNvSpPr>
            <a:spLocks noGrp="1"/>
          </p:cNvSpPr>
          <p:nvPr>
            <p:ph idx="1"/>
          </p:nvPr>
        </p:nvSpPr>
        <p:spPr>
          <a:xfrm>
            <a:off x="457198" y="2209800"/>
            <a:ext cx="8686801" cy="4648200"/>
          </a:xfrm>
        </p:spPr>
        <p:txBody>
          <a:bodyPr>
            <a:normAutofit/>
          </a:bodyPr>
          <a:lstStyle/>
          <a:p>
            <a:r>
              <a:rPr lang="en-US" dirty="0" smtClean="0">
                <a:solidFill>
                  <a:schemeClr val="tx1"/>
                </a:solidFill>
              </a:rPr>
              <a:t>The only legal acupuncture practitioners are MDs with a requested training, which can not be accepted as an adequate education in TCM</a:t>
            </a:r>
          </a:p>
          <a:p>
            <a:r>
              <a:rPr lang="en-US" dirty="0" smtClean="0">
                <a:solidFill>
                  <a:schemeClr val="tx1"/>
                </a:solidFill>
              </a:rPr>
              <a:t>Lately we face together with practitioners of other CAM disciplines a challenge of a law that permits to inquire and influence the health status of citizens to MDs only. Some non-MDs acupuncture and  homeopathy practices has been closed and practitioners fined. </a:t>
            </a:r>
          </a:p>
          <a:p>
            <a:r>
              <a:rPr lang="en-US" dirty="0" smtClean="0">
                <a:solidFill>
                  <a:schemeClr val="tx1"/>
                </a:solidFill>
              </a:rPr>
              <a:t>It motivates us to work even harder on promotion of CAM treatment methods. The demand of Czech citizens is indisputable.</a:t>
            </a:r>
            <a:endParaRPr lang="en-US" dirty="0">
              <a:solidFill>
                <a:schemeClr val="tx1"/>
              </a:solidFill>
            </a:endParaRPr>
          </a:p>
        </p:txBody>
      </p:sp>
      <p:pic>
        <p:nvPicPr>
          <p:cNvPr id="5" name="Picture 4"/>
          <p:cNvPicPr>
            <a:picLocks noChangeAspect="1"/>
          </p:cNvPicPr>
          <p:nvPr/>
        </p:nvPicPr>
        <p:blipFill>
          <a:blip r:embed="rId2"/>
          <a:stretch>
            <a:fillRect/>
          </a:stretch>
        </p:blipFill>
        <p:spPr>
          <a:xfrm>
            <a:off x="7318429" y="477284"/>
            <a:ext cx="1434952" cy="107167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16382</TotalTime>
  <Words>1375</Words>
  <Application>Microsoft Macintosh PowerPoint</Application>
  <PresentationFormat>On-screen Show (4:3)</PresentationFormat>
  <Paragraphs>53</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Plaza</vt:lpstr>
      <vt:lpstr>CCTCM</vt:lpstr>
      <vt:lpstr>1. Does your association represent all fields     within TCM or some methods exclusively     (e.g. Acupuncture, Tuina etc)?</vt:lpstr>
      <vt:lpstr>2. What percentage of TCM practitioners in your     country are members of your association?      How many other TCM associations are there?</vt:lpstr>
      <vt:lpstr>3. Who is practising TCM (acupuncture and/or     herbs, Tui Na etc.) in your country besides your     members (physiotherapists, MDs, nurses etc)?</vt:lpstr>
      <vt:lpstr>4. Who is practicing non-TCM acupuncture      (e.g. 'medical' acupuncture, dry needling)      in your country and what percentage of     acupuncture practice do they represent ?      (e.g. physiotherapists, MDs, nurses, chiropractors) </vt:lpstr>
      <vt:lpstr>5. How much does your association influence      the field of TCM in your country?</vt:lpstr>
      <vt:lpstr>6. What legal arrangements exist for TCM practice      in your country?</vt:lpstr>
      <vt:lpstr>6. What legal arrangements exist for TCM practice      in your country?</vt:lpstr>
      <vt:lpstr>7. Is TCM practice statutory regulated?      What are the criteria?      If not, how do you make your practice legal?</vt:lpstr>
      <vt:lpstr>8. What are the major challenges facing your     organization with regard to TCM practice?</vt:lpstr>
      <vt:lpstr>9. Are you in contact with the authorities in your       country? (e.g. Ministry of Health, Parliament etc.)</vt:lpstr>
      <vt:lpstr>10. Does your country/ Minister of Health have any       official numbers or statistics related to       acupuncture and/or TCM?        Can you provide us with web links?</vt:lpstr>
      <vt:lpstr>11. Do you publish a TCM journal or Newsletter?        (title, frequency, circulation, print or electronic)</vt:lpstr>
      <vt:lpstr>14. Is there a TCM trade organization in your country?</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CCTCM</dc:title>
  <dc:creator>JB</dc:creator>
  <cp:lastModifiedBy>JB</cp:lastModifiedBy>
  <cp:revision>5</cp:revision>
  <dcterms:created xsi:type="dcterms:W3CDTF">2016-09-05T15:03:59Z</dcterms:created>
  <dcterms:modified xsi:type="dcterms:W3CDTF">2016-09-05T15:20:03Z</dcterms:modified>
</cp:coreProperties>
</file>